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0" r:id="rId1"/>
  </p:sldMasterIdLst>
  <p:sldIdLst>
    <p:sldId id="256" r:id="rId2"/>
    <p:sldId id="270" r:id="rId3"/>
    <p:sldId id="259" r:id="rId4"/>
    <p:sldId id="265" r:id="rId5"/>
    <p:sldId id="271" r:id="rId6"/>
    <p:sldId id="263" r:id="rId7"/>
    <p:sldId id="262" r:id="rId8"/>
    <p:sldId id="258" r:id="rId9"/>
    <p:sldId id="268" r:id="rId10"/>
    <p:sldId id="267" r:id="rId11"/>
    <p:sldId id="261" r:id="rId12"/>
    <p:sldId id="266" r:id="rId13"/>
    <p:sldId id="264" r:id="rId14"/>
  </p:sldIdLst>
  <p:sldSz cx="12192000" cy="6858000"/>
  <p:notesSz cx="6858000" cy="9144000"/>
  <p:embeddedFontLst>
    <p:embeddedFont>
      <p:font typeface="Proxima Nova" panose="0200050603000002000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86403" autoAdjust="0"/>
  </p:normalViewPr>
  <p:slideViewPr>
    <p:cSldViewPr snapToGrid="0">
      <p:cViewPr varScale="1">
        <p:scale>
          <a:sx n="96" d="100"/>
          <a:sy n="96" d="100"/>
        </p:scale>
        <p:origin x="1152" y="96"/>
      </p:cViewPr>
      <p:guideLst/>
    </p:cSldViewPr>
  </p:slideViewPr>
  <p:outlineViewPr>
    <p:cViewPr>
      <p:scale>
        <a:sx n="25" d="100"/>
        <a:sy n="25" d="100"/>
      </p:scale>
      <p:origin x="0" y="-4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866E6-889F-4D53-AFAB-39E184EF7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048B11-F87F-409C-B466-D44A126AB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5C07E7-407D-416C-9A19-9252C663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16/11/2024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A31EF0-9F6F-4B80-ADD7-20D0C11A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5F5100-0403-4DBC-962D-CC4B6244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47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BA152-A0A2-44C9-8A80-D17229A0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7DE79A-7183-41FA-83D2-957511F05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4D807E-7E9C-4571-BD0B-C6DD6C41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16/11/2024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F1A2E1-3855-4B88-A8F9-FE89A900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D76B7D-9D9B-407E-8F74-0E6E64C0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35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8C6CFE0-5EE3-45BF-8887-FC917F012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7B0571B-3F87-4C83-9F36-37CA75D3A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6EB5DD-16B4-4ECB-AACC-1843BFAE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16/11/2024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0C05FC-226E-4E62-A0D9-27290E2E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50789E-1B99-4D05-9089-233026FB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27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F59A5-C56C-451D-B659-8E7FBCA5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C49C39-9563-44C1-9F40-8FC55F3DD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74AD10-C830-4BD3-BA3E-E2050513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16/11/2024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428D87-EA98-470B-B5CF-EB173D4C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47068C-FAB8-4B90-82FD-9EB1DECD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64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38D3D-DAD1-4CEE-A915-2E6AC162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19FB09-E86A-42CE-921F-D0677206F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6D5CE6-A962-40B8-ACC9-2DC8CFC35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16/11/2024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29B8E5-6897-4B91-BFD5-60AC9450E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19E776-B45A-4909-83AA-8609A736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04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D384F-B7BD-4773-97AB-219D4416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E33378-C958-41C6-BCC1-7785C075E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0B8573-2884-4A3F-80E4-4262945A2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D1C39C-9B1E-4723-AE44-C618E07DE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16/11/2024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D804D4-B332-43EF-A794-702226FA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AEF273-2DBA-4FFE-BCB8-4BF54A10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28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6A135-E54E-4D31-B88F-81A8F4D4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00000"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C73651-450A-43B9-8A95-89D8AB4DB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3AA44E-52CD-43C1-84E6-4ED75AAF7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BA7D37-C35A-4E48-8153-FC5BD898D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BF8EDB7-494D-4818-94E6-B884FD365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DEE9D07-490F-48DA-8EE2-84A6DDCD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16/11/2024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A205239-935E-4379-8CA2-8B840E6C0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0DF94DD-6CB8-4810-9255-4F9915A9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94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E90F4-BD32-4DBB-83A4-43149964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91F38D-F90D-4715-BA70-B37F3F88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16/11/2024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CA14C1-A8D1-481C-8972-EBCF56A0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E9D40C9-CF03-4085-834A-F5AF4660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1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ED0F43-5902-4E62-A1A7-9CB1D3D1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16/11/2024</a:t>
            </a:fld>
            <a:endParaRPr lang="en-GB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C0D8D8F-60C2-4D6E-9A07-9465BE03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513F24-0E26-4338-8A94-BF412FDE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87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D1DA7-40F9-4EF7-A069-A93B2CB5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00000"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63A815-3D48-466F-BE9A-77DBFEF9B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A27509-6183-4268-82C2-96CA86875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050A51-BE35-4F42-B791-22F18DED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16/11/2024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B0443E-C0F6-41B1-8353-F8DC5580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C09140-DC62-4B7A-84EC-C152E303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7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CF9B0-CAB2-4DE1-B3B3-A17CC250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00000"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88CD582-7595-40D8-84BC-AE40F1EAF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45F4D0-9540-421F-9F4E-CCFFB00B7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9F131B-995A-4BE9-A776-99447326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16/11/2024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B2B882-560E-4B3E-A07F-2A746A7A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B203D1-F6BD-4CB1-ABD7-9CA90C40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23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E7D2FCE-43E1-469A-BA92-AFE683CD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0000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56707A-5AD3-42FD-8F54-705C8C2B7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F4D684-CDAA-4ED5-9318-A8E767101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36000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652A8-C380-47D4-AD02-0B30ADB82A86}" type="datetimeFigureOut">
              <a:rPr lang="en-GB" smtClean="0"/>
              <a:t>16/11/2024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3298AF-A0D2-49D0-9862-63E9A9BF7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79604E-91FE-45CB-8709-FB227026E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6E6FD-7BF8-485A-A317-C3090DB7CD9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20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reatie.nl/category/buurten-tegen-eenzaamheid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ekust/445665135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urzaamnieuws.nl/vpro-tegenlicht-alleen-verbonde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6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55786-6F41-4C14-B16A-8046D894E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776" y="1937544"/>
            <a:ext cx="9077324" cy="298291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Proxima Nova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Programma begroting 2025  Almelo</a:t>
            </a:r>
          </a:p>
        </p:txBody>
      </p:sp>
    </p:spTree>
    <p:extLst>
      <p:ext uri="{BB962C8B-B14F-4D97-AF65-F5344CB8AC3E}">
        <p14:creationId xmlns:p14="http://schemas.microsoft.com/office/powerpoint/2010/main" val="245245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6A603-524E-868F-F78C-EC98522C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Wonen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483449-1066-D3C6-A889-B19E6B980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174" y="1348547"/>
            <a:ext cx="9952382" cy="435133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Diverse wijken met betaalbare (starters) woningen.</a:t>
            </a:r>
          </a:p>
          <a:p>
            <a:r>
              <a:rPr lang="nl-NL" dirty="0"/>
              <a:t>Doorstroom bevorderen op woningmarkt.</a:t>
            </a:r>
          </a:p>
          <a:p>
            <a:r>
              <a:rPr lang="nl-NL" dirty="0"/>
              <a:t>Hoogbouw is geen taboe in binnenstad.</a:t>
            </a:r>
          </a:p>
          <a:p>
            <a:r>
              <a:rPr lang="nl-NL" dirty="0"/>
              <a:t>Buurtparticipatie vooraf en duidelijke informatie aan gemeenteraad: open bestuurscultuur. Inspraak is betrokkenheid.</a:t>
            </a:r>
          </a:p>
          <a:p>
            <a:r>
              <a:rPr lang="nl-NL" dirty="0"/>
              <a:t> Samenwerking met klein  en groot MKB in de stad.</a:t>
            </a:r>
          </a:p>
          <a:p>
            <a:r>
              <a:rPr lang="nl-NL" dirty="0"/>
              <a:t> Erfgoed, kerken en beeldkwaliteit hebben de aandacht.</a:t>
            </a:r>
          </a:p>
          <a:p>
            <a:r>
              <a:rPr lang="nl-NL" dirty="0"/>
              <a:t>Bouw naar behoefte.</a:t>
            </a:r>
          </a:p>
          <a:p>
            <a:r>
              <a:rPr lang="nl-NL" dirty="0"/>
              <a:t>Dak en thuislozen, jong en oud  krijgen dak boven het hoofd.</a:t>
            </a:r>
          </a:p>
          <a:p>
            <a:r>
              <a:rPr lang="nl-NL" dirty="0"/>
              <a:t>Statushouders verspreiden over de stad voor betere integratie.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776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392BA-2E2F-9B87-0D8D-E512216B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619"/>
            <a:ext cx="10515600" cy="1325563"/>
          </a:xfrm>
        </p:spPr>
        <p:txBody>
          <a:bodyPr/>
          <a:lstStyle/>
          <a:p>
            <a:r>
              <a:rPr lang="nl-NL" dirty="0"/>
              <a:t>Zorg</a:t>
            </a:r>
            <a:br>
              <a:rPr lang="nl-NL" dirty="0"/>
            </a:br>
            <a:r>
              <a:rPr lang="nl-NL" sz="2800" dirty="0"/>
              <a:t>Wijkgerichte aanpak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99A6C8-A9A6-750E-C0FB-11128D9B1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684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       Noaberschap = omzien naar elkaar</a:t>
            </a:r>
          </a:p>
        </p:txBody>
      </p:sp>
      <p:pic>
        <p:nvPicPr>
          <p:cNvPr id="6" name="Afbeelding 5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6EBA9773-2444-0061-AAE0-48B34B528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93057" y="2218413"/>
            <a:ext cx="7847936" cy="363776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DD40A84-71C8-3FA9-40F1-4F988CDD5340}"/>
              </a:ext>
            </a:extLst>
          </p:cNvPr>
          <p:cNvSpPr txBox="1"/>
          <p:nvPr/>
        </p:nvSpPr>
        <p:spPr>
          <a:xfrm>
            <a:off x="2628900" y="6107170"/>
            <a:ext cx="3740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hlinkClick r:id="rId3" tooltip="https://socreatie.nl/category/buurten-tegen-eenzaamheid/"/>
              </a:rPr>
              <a:t>Deze foto</a:t>
            </a:r>
            <a:r>
              <a:rPr lang="nl-NL" sz="900" dirty="0"/>
              <a:t> van Onbekende auteur is gelicentieerd onder </a:t>
            </a:r>
            <a:r>
              <a:rPr lang="nl-NL" sz="900" dirty="0">
                <a:hlinkClick r:id="rId4" tooltip="https://creativecommons.org/licenses/by-nc/3.0/"/>
              </a:rPr>
              <a:t>CC BY-NC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391151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F82DC-9D55-BB1A-D9C2-42200F60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3A4BFD-3EC3-73B5-D22F-1103DA9E9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 Eenzaamheid heeft de aandacht in actueel beleid.</a:t>
            </a:r>
          </a:p>
          <a:p>
            <a:r>
              <a:rPr lang="nl-NL" dirty="0"/>
              <a:t>Toegankelijke openbare ruimte/ wijken en wijkcentra, sporthallen.</a:t>
            </a:r>
          </a:p>
          <a:p>
            <a:r>
              <a:rPr lang="nl-NL" dirty="0"/>
              <a:t> Zorgtechniek is dienend; de relatie van mens tot mens staat centraal en is niet vervangbaar, techniek is helpend waar nodig.</a:t>
            </a:r>
          </a:p>
          <a:p>
            <a:r>
              <a:rPr lang="nl-NL" dirty="0"/>
              <a:t>Gastvrij voor vluchteling Oekraïne.</a:t>
            </a:r>
          </a:p>
          <a:p>
            <a:r>
              <a:rPr lang="nl-NL" dirty="0"/>
              <a:t>Nieuw AZC/ COA opvang. Perspectief bieden aan vluchteling ,snellere aanmeldingsprocedure ter Apel.</a:t>
            </a:r>
          </a:p>
          <a:p>
            <a:r>
              <a:rPr lang="nl-NL" dirty="0"/>
              <a:t>Stimuleren uitstapprogramma’s prostitutie.</a:t>
            </a:r>
          </a:p>
          <a:p>
            <a:r>
              <a:rPr lang="nl-NL" dirty="0"/>
              <a:t>Uitbuiting arbeidsmigranten voorkomen en goede huisvesting bieden.</a:t>
            </a:r>
          </a:p>
          <a:p>
            <a:r>
              <a:rPr lang="nl-NL" dirty="0"/>
              <a:t>Iedereen een dak boven het hoofd is feit geen streven.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2659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81689-E3EC-6EF0-6D1A-0AC1AB18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Tenslotte…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AA9AB8-C9D4-AF25-7513-4C9C22178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Motie:  versterking resultaatgerichtheid binnen de jeugdzorg in Almelo</a:t>
            </a:r>
          </a:p>
          <a:p>
            <a:r>
              <a:rPr lang="nl-NL" dirty="0"/>
              <a:t>  Almelo in de (Euro)regio, Den Haag en Brussel. Geef het een gezicht door je lobby.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Gods rijke zegen  toegewenst voor het college en de burgemeester bij het uitvoeren van alle werkzaamheden!</a:t>
            </a:r>
          </a:p>
        </p:txBody>
      </p:sp>
    </p:spTree>
    <p:extLst>
      <p:ext uri="{BB962C8B-B14F-4D97-AF65-F5344CB8AC3E}">
        <p14:creationId xmlns:p14="http://schemas.microsoft.com/office/powerpoint/2010/main" val="143697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1FB6D-C73B-3652-C16E-29D34724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Samen zijn we Almelo!</a:t>
            </a:r>
          </a:p>
        </p:txBody>
      </p:sp>
      <p:pic>
        <p:nvPicPr>
          <p:cNvPr id="5" name="Tijdelijke aanduiding voor inhoud 4" descr="Afbeelding met persoon, voedsel, maaltijd, kleding&#10;&#10;Automatisch gegenereerde beschrijving">
            <a:extLst>
              <a:ext uri="{FF2B5EF4-FFF2-40B4-BE49-F238E27FC236}">
                <a16:creationId xmlns:a16="http://schemas.microsoft.com/office/drawing/2014/main" id="{8D631350-FDE2-8C67-548B-B446AE2B5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89" y="1825625"/>
            <a:ext cx="7887621" cy="4351338"/>
          </a:xfrm>
        </p:spPr>
      </p:pic>
    </p:spTree>
    <p:extLst>
      <p:ext uri="{BB962C8B-B14F-4D97-AF65-F5344CB8AC3E}">
        <p14:creationId xmlns:p14="http://schemas.microsoft.com/office/powerpoint/2010/main" val="8655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6BEC8-09D9-A80A-B714-50658DD0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755" y="301859"/>
            <a:ext cx="11267355" cy="1113198"/>
          </a:xfrm>
        </p:spPr>
        <p:txBody>
          <a:bodyPr>
            <a:normAutofit/>
          </a:bodyPr>
          <a:lstStyle/>
          <a:p>
            <a:r>
              <a:rPr lang="nl-NL" dirty="0"/>
              <a:t> Gezin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87AFC0A-6D18-838C-92E1-EC3CF64EF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310501" y="858458"/>
            <a:ext cx="6218111" cy="5421882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5532559-8498-D18C-5EC4-5E4A8B193CB3}"/>
              </a:ext>
            </a:extLst>
          </p:cNvPr>
          <p:cNvSpPr txBox="1"/>
          <p:nvPr/>
        </p:nvSpPr>
        <p:spPr>
          <a:xfrm>
            <a:off x="4058771" y="13132480"/>
            <a:ext cx="74698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hlinkClick r:id="rId3" tooltip="https://www.flickr.com/photos/dekust/4456651351"/>
              </a:rPr>
              <a:t>Deze foto</a:t>
            </a:r>
            <a:r>
              <a:rPr lang="nl-NL" sz="900" dirty="0"/>
              <a:t> van Onbekende auteur is gelicentieerd onder </a:t>
            </a:r>
            <a:r>
              <a:rPr lang="nl-NL" sz="900" dirty="0">
                <a:hlinkClick r:id="rId4" tooltip="https://creativecommons.org/licenses/by-nc-nd/3.0/"/>
              </a:rPr>
              <a:t>CC BY-NC-ND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1279858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B33A5-E2F6-207D-5441-5367FE3D6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Gezin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C6B9CB-CB62-02A4-0BBA-282C1E134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170" y="1739452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 Kansrijke start, vanaf de geboorte tot waardig ouder worden.</a:t>
            </a:r>
          </a:p>
          <a:p>
            <a:r>
              <a:rPr lang="nl-NL" dirty="0"/>
              <a:t>  Rol ouders vergroot in sociaal domein, </a:t>
            </a:r>
          </a:p>
          <a:p>
            <a:r>
              <a:rPr lang="nl-NL" dirty="0"/>
              <a:t> Aandacht voor mentale gezondheid jongeren, </a:t>
            </a:r>
          </a:p>
          <a:p>
            <a:r>
              <a:rPr lang="nl-NL" dirty="0"/>
              <a:t> Brugfunctionaris inzetten,</a:t>
            </a:r>
          </a:p>
          <a:p>
            <a:r>
              <a:rPr lang="nl-NL" dirty="0"/>
              <a:t> Rijke schooldag voortzetten, </a:t>
            </a:r>
          </a:p>
          <a:p>
            <a:r>
              <a:rPr lang="nl-NL" dirty="0"/>
              <a:t>Aansluiting Covenant meer Muziek in de Klas,</a:t>
            </a:r>
          </a:p>
          <a:p>
            <a:r>
              <a:rPr lang="nl-NL" dirty="0"/>
              <a:t>Bewegen in groene openbare ruimte stimuleren: Inclusieve speeltuinen en buitenfitness, samen bewegen.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24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74FBA-5D54-30F5-DFBC-3F089848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 Motie: </a:t>
            </a:r>
            <a:br>
              <a:rPr lang="nl-NL" dirty="0"/>
            </a:br>
            <a:r>
              <a:rPr lang="nl-NL" dirty="0"/>
              <a:t>Aanpak eenzaamheid verankeren in sociaal domein.</a:t>
            </a:r>
          </a:p>
        </p:txBody>
      </p:sp>
      <p:pic>
        <p:nvPicPr>
          <p:cNvPr id="8" name="Afbeelding 7" descr="Afbeelding met kleding, grond, buitenshuis, persoon">
            <a:extLst>
              <a:ext uri="{FF2B5EF4-FFF2-40B4-BE49-F238E27FC236}">
                <a16:creationId xmlns:a16="http://schemas.microsoft.com/office/drawing/2014/main" id="{7E37D1C4-891F-EB5C-097E-4BE8D6E73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7627" y="1825625"/>
            <a:ext cx="4419600" cy="381640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0CA63DF-676C-373B-6425-40E19237F1F9}"/>
              </a:ext>
            </a:extLst>
          </p:cNvPr>
          <p:cNvSpPr txBox="1"/>
          <p:nvPr/>
        </p:nvSpPr>
        <p:spPr>
          <a:xfrm>
            <a:off x="5280660" y="6600955"/>
            <a:ext cx="5956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hlinkClick r:id="rId3" tooltip="https://www.duurzaamnieuws.nl/vpro-tegenlicht-alleen-verbonden/"/>
              </a:rPr>
              <a:t>Deze foto</a:t>
            </a:r>
            <a:r>
              <a:rPr lang="nl-NL" sz="900" dirty="0"/>
              <a:t> van Onbekende auteur is gelicentieerd onder </a:t>
            </a:r>
            <a:r>
              <a:rPr lang="nl-NL" sz="900" dirty="0">
                <a:hlinkClick r:id="rId4" tooltip="https://creativecommons.org/licenses/by-nc-nd/3.0/"/>
              </a:rPr>
              <a:t>CC BY-NC-ND</a:t>
            </a:r>
            <a:endParaRPr lang="nl-NL" sz="900" dirty="0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7E7994E3-8953-6435-FBE4-641EF6FC110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46426" y="1825625"/>
            <a:ext cx="5428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+mj-lt"/>
              </a:rPr>
              <a:t> 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485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A196D-E154-9A00-73BA-1FE7BF20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09" y="247938"/>
            <a:ext cx="14547525" cy="5358007"/>
          </a:xfrm>
        </p:spPr>
        <p:txBody>
          <a:bodyPr/>
          <a:lstStyle/>
          <a:p>
            <a:r>
              <a:rPr lang="nl-NL" dirty="0"/>
              <a:t>Duurzaamheid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 descr="Afbeelding met tekst, logo, groen, ontwerp&#10;&#10;Automatisch gegenereerde beschrijving">
            <a:extLst>
              <a:ext uri="{FF2B5EF4-FFF2-40B4-BE49-F238E27FC236}">
                <a16:creationId xmlns:a16="http://schemas.microsoft.com/office/drawing/2014/main" id="{2F0A0F67-68C0-FE8B-F8C0-D23AD2564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84" y="2445232"/>
            <a:ext cx="4607649" cy="3911600"/>
          </a:xfrm>
        </p:spPr>
      </p:pic>
      <p:pic>
        <p:nvPicPr>
          <p:cNvPr id="7" name="Afbeelding 6" descr="Afbeelding met hemel, windmolen, buitenshuis, persoon&#10;&#10;Automatisch gegenereerde beschrijving">
            <a:extLst>
              <a:ext uri="{FF2B5EF4-FFF2-40B4-BE49-F238E27FC236}">
                <a16:creationId xmlns:a16="http://schemas.microsoft.com/office/drawing/2014/main" id="{293D4358-3C07-B9A7-3681-382D33168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97" y="2400590"/>
            <a:ext cx="5341387" cy="4000884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Diazoom 3">
                <a:extLst>
                  <a:ext uri="{FF2B5EF4-FFF2-40B4-BE49-F238E27FC236}">
                    <a16:creationId xmlns:a16="http://schemas.microsoft.com/office/drawing/2014/main" id="{514B71C5-42CE-2666-74DD-C598B69827C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85464260"/>
                  </p:ext>
                </p:extLst>
              </p:nvPr>
            </p:nvGraphicFramePr>
            <p:xfrm>
              <a:off x="2168434" y="7210473"/>
              <a:ext cx="3048000" cy="1714500"/>
            </p:xfrm>
            <a:graphic>
              <a:graphicData uri="http://schemas.microsoft.com/office/powerpoint/2016/slidezoom">
                <pslz:sldZm>
                  <pslz:sldZmObj sldId="258" cId="1124351098">
                    <pslz:zmPr id="{89831557-073E-43D4-96BD-DA7E6D7E530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Dia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14B71C5-42CE-2666-74DD-C598B69827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8434" y="7210473"/>
                <a:ext cx="3048000" cy="171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748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26295-56C2-A8AD-6CC9-BA30EA4A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Duurzaamheid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4EF44F-C7C3-0098-C315-90B27C686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Duurzame mobiliteit in groene stad</a:t>
            </a:r>
          </a:p>
          <a:p>
            <a:pPr marL="0" indent="0">
              <a:buNone/>
            </a:pPr>
            <a:r>
              <a:rPr lang="nl-NL" dirty="0"/>
              <a:t> in samenwerking met bedrijven.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B1AD09-D6EB-AB4A-7A5A-755A198C9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8700" y="2903404"/>
            <a:ext cx="3973470" cy="3589471"/>
          </a:xfrm>
          <a:prstGeom prst="rect">
            <a:avLst/>
          </a:prstGeom>
        </p:spPr>
      </p:pic>
      <p:pic>
        <p:nvPicPr>
          <p:cNvPr id="9" name="Afbeelding 8" descr="Afbeelding met voertuig, Landvoertuig, wiel, auto&#10;&#10;Automatisch gegenereerde beschrijving">
            <a:extLst>
              <a:ext uri="{FF2B5EF4-FFF2-40B4-BE49-F238E27FC236}">
                <a16:creationId xmlns:a16="http://schemas.microsoft.com/office/drawing/2014/main" id="{C67D3438-1C8A-CAB9-8C9E-B8F090B9A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60" y="1027906"/>
            <a:ext cx="5468187" cy="52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1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5E0ABB5-595B-E896-722D-957E2008B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5725" y="1398535"/>
            <a:ext cx="6179735" cy="487662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F1A7CB-90FF-82B0-A4C7-9FF1E3B7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Vervoer over water, groene stad behouden en beschermen!</a:t>
            </a:r>
            <a:br>
              <a:rPr lang="nl-NL" dirty="0"/>
            </a:br>
            <a:endParaRPr lang="nl-NL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Diazoom 3">
                <a:extLst>
                  <a:ext uri="{FF2B5EF4-FFF2-40B4-BE49-F238E27FC236}">
                    <a16:creationId xmlns:a16="http://schemas.microsoft.com/office/drawing/2014/main" id="{CE114192-3A44-AF2B-BA69-C65F4F44968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6172552"/>
                  </p:ext>
                </p:extLst>
              </p:nvPr>
            </p:nvGraphicFramePr>
            <p:xfrm>
              <a:off x="-1238693" y="9441180"/>
              <a:ext cx="3048000" cy="1714500"/>
            </p:xfrm>
            <a:graphic>
              <a:graphicData uri="http://schemas.microsoft.com/office/powerpoint/2016/slidezoom">
                <pslz:sldZm>
                  <pslz:sldZmObj sldId="258" cId="1124351098">
                    <pslz:zmPr id="{4D5D8783-8463-41A5-9E93-5A39D9386BB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Dia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CE114192-3A44-AF2B-BA69-C65F4F44968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238693" y="9441180"/>
                <a:ext cx="3048000" cy="17145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fbeelding 6" descr="Luchtfoto van een containerschip">
            <a:extLst>
              <a:ext uri="{FF2B5EF4-FFF2-40B4-BE49-F238E27FC236}">
                <a16:creationId xmlns:a16="http://schemas.microsoft.com/office/drawing/2014/main" id="{A8984BA9-261C-11EB-292F-B056907F5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69" y="1398535"/>
            <a:ext cx="4384431" cy="48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5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3FF8F-65C2-E1AF-EE08-EF0344CE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Duurzaamheid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7E267-6EAC-753B-6128-274EA48E1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RES 3.0 is een uitdaging, vinger aan de pols bij provincie!</a:t>
            </a:r>
          </a:p>
          <a:p>
            <a:r>
              <a:rPr lang="nl-NL" dirty="0"/>
              <a:t>Isoleren (sociale huur) woningen is prioriteit om energiearmoede tegen te gaan. </a:t>
            </a:r>
          </a:p>
          <a:p>
            <a:r>
              <a:rPr lang="nl-NL" dirty="0"/>
              <a:t>Meer groen in de Spoorzone door desemdaken en water.</a:t>
            </a:r>
          </a:p>
          <a:p>
            <a:r>
              <a:rPr lang="nl-NL" dirty="0"/>
              <a:t>Ambitie stad ZERO emissievrij, weg met diesel!</a:t>
            </a:r>
          </a:p>
          <a:p>
            <a:r>
              <a:rPr lang="nl-NL" dirty="0"/>
              <a:t>Stimuleren buurparticipatie in vergroening wijken.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8656189"/>
      </p:ext>
    </p:extLst>
  </p:cSld>
  <p:clrMapOvr>
    <a:masterClrMapping/>
  </p:clrMapOvr>
</p:sld>
</file>

<file path=ppt/theme/theme1.xml><?xml version="1.0" encoding="utf-8"?>
<a:theme xmlns:a="http://schemas.openxmlformats.org/drawingml/2006/main" name="ChristenUnie thema">
  <a:themeElements>
    <a:clrScheme name="ChristenUnie kleuren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00A5E8"/>
      </a:accent2>
      <a:accent3>
        <a:srgbClr val="032963"/>
      </a:accent3>
      <a:accent4>
        <a:srgbClr val="8FBA1C"/>
      </a:accent4>
      <a:accent5>
        <a:srgbClr val="15AF97"/>
      </a:accent5>
      <a:accent6>
        <a:srgbClr val="70AD47"/>
      </a:accent6>
      <a:hlink>
        <a:srgbClr val="00A5E8"/>
      </a:hlink>
      <a:folHlink>
        <a:srgbClr val="00A5E8"/>
      </a:folHlink>
    </a:clrScheme>
    <a:fontScheme name="Aangepast 1">
      <a:majorFont>
        <a:latin typeface="Proxima Nova"/>
        <a:ea typeface=""/>
        <a:cs typeface=""/>
      </a:majorFont>
      <a:minorFont>
        <a:latin typeface="Alwyn New Rounde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13506</TotalTime>
  <Words>434</Words>
  <Application>Microsoft Office PowerPoint</Application>
  <PresentationFormat>Breedbeeld</PresentationFormat>
  <Paragraphs>57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Proxima Nova</vt:lpstr>
      <vt:lpstr>Arial</vt:lpstr>
      <vt:lpstr>Alwyn New Rounded Lt</vt:lpstr>
      <vt:lpstr>ChristenUnie thema</vt:lpstr>
      <vt:lpstr>Programma begroting 2025  Almelo</vt:lpstr>
      <vt:lpstr> Samen zijn we Almelo!</vt:lpstr>
      <vt:lpstr> Gezin</vt:lpstr>
      <vt:lpstr> Gezin</vt:lpstr>
      <vt:lpstr> Motie:  Aanpak eenzaamheid verankeren in sociaal domein.</vt:lpstr>
      <vt:lpstr>Duurzaamheid      </vt:lpstr>
      <vt:lpstr>Duurzaamheid</vt:lpstr>
      <vt:lpstr>Vervoer over water, groene stad behouden en beschermen! </vt:lpstr>
      <vt:lpstr> Duurzaamheid </vt:lpstr>
      <vt:lpstr> Wonen  </vt:lpstr>
      <vt:lpstr>Zorg Wijkgerichte aanpak</vt:lpstr>
      <vt:lpstr>Zorg</vt:lpstr>
      <vt:lpstr>Tenslotte…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Remco van de Pol</dc:creator>
  <cp:lastModifiedBy>Wolter Buikema</cp:lastModifiedBy>
  <cp:revision>28</cp:revision>
  <dcterms:created xsi:type="dcterms:W3CDTF">2018-04-04T13:35:31Z</dcterms:created>
  <dcterms:modified xsi:type="dcterms:W3CDTF">2024-11-16T13:28:55Z</dcterms:modified>
</cp:coreProperties>
</file>