
<file path=[Content_Types].xml><?xml version="1.0" encoding="utf-8"?>
<Types xmlns="http://schemas.openxmlformats.org/package/2006/content-types">
  <Default Extension="6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irApCOjOqtnmVER+M+CsZZPf28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94"/>
  </p:normalViewPr>
  <p:slideViewPr>
    <p:cSldViewPr snapToGrid="0">
      <p:cViewPr varScale="1">
        <p:scale>
          <a:sx n="106" d="100"/>
          <a:sy n="10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5B3AB-652A-432C-AA40-8EFAD2D87DEE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9507BB3-372C-4346-AA45-746D24B21C06}">
      <dgm:prSet/>
      <dgm:spPr/>
      <dgm:t>
        <a:bodyPr/>
        <a:lstStyle/>
        <a:p>
          <a:r>
            <a:rPr lang="nl-NL" dirty="0"/>
            <a:t>Zwembad als mijlpaal voor gezondheid en ontmoeting</a:t>
          </a:r>
          <a:endParaRPr lang="en-US" dirty="0"/>
        </a:p>
      </dgm:t>
    </dgm:pt>
    <dgm:pt modelId="{B126D99C-FF07-448B-9244-ADACC5688908}" type="parTrans" cxnId="{4F1782BD-5202-4F97-B0F9-2B28E4D69DF6}">
      <dgm:prSet/>
      <dgm:spPr/>
      <dgm:t>
        <a:bodyPr/>
        <a:lstStyle/>
        <a:p>
          <a:endParaRPr lang="en-US"/>
        </a:p>
      </dgm:t>
    </dgm:pt>
    <dgm:pt modelId="{65AF46F3-78D2-4F9A-8425-18FB7D581CDA}" type="sibTrans" cxnId="{4F1782BD-5202-4F97-B0F9-2B28E4D69DF6}">
      <dgm:prSet/>
      <dgm:spPr/>
      <dgm:t>
        <a:bodyPr/>
        <a:lstStyle/>
        <a:p>
          <a:endParaRPr lang="en-US"/>
        </a:p>
      </dgm:t>
    </dgm:pt>
    <dgm:pt modelId="{746A240B-FB8B-47C7-8C03-DAE8329CED53}">
      <dgm:prSet/>
      <dgm:spPr/>
      <dgm:t>
        <a:bodyPr/>
        <a:lstStyle/>
        <a:p>
          <a:r>
            <a:rPr lang="nl-NL" dirty="0"/>
            <a:t>Fiets parkeren: investeren in een beweegvriendelijke stad</a:t>
          </a:r>
          <a:endParaRPr lang="en-US" dirty="0"/>
        </a:p>
      </dgm:t>
    </dgm:pt>
    <dgm:pt modelId="{0CAFD351-ED17-407E-9CEC-8790745E71E5}" type="parTrans" cxnId="{B5C406DA-A1A1-4385-9135-15E16106AA5F}">
      <dgm:prSet/>
      <dgm:spPr/>
      <dgm:t>
        <a:bodyPr/>
        <a:lstStyle/>
        <a:p>
          <a:endParaRPr lang="en-US"/>
        </a:p>
      </dgm:t>
    </dgm:pt>
    <dgm:pt modelId="{E0A2DEE1-55D7-47EE-B0A1-7B3E080F88B6}" type="sibTrans" cxnId="{B5C406DA-A1A1-4385-9135-15E16106AA5F}">
      <dgm:prSet/>
      <dgm:spPr/>
      <dgm:t>
        <a:bodyPr/>
        <a:lstStyle/>
        <a:p>
          <a:endParaRPr lang="en-US"/>
        </a:p>
      </dgm:t>
    </dgm:pt>
    <dgm:pt modelId="{34253855-D42E-44FE-BEA5-7AA2B597C33F}">
      <dgm:prSet/>
      <dgm:spPr/>
      <dgm:t>
        <a:bodyPr/>
        <a:lstStyle/>
        <a:p>
          <a:r>
            <a:rPr lang="nl-NL" dirty="0"/>
            <a:t>Oproep tot transparantie in projectfinanciering van bijvoorbeeld valpreventie</a:t>
          </a:r>
          <a:endParaRPr lang="en-US" dirty="0"/>
        </a:p>
      </dgm:t>
    </dgm:pt>
    <dgm:pt modelId="{8AE9326D-BA0D-468B-87BB-F5457E584B85}" type="parTrans" cxnId="{DF9BE2D3-0D12-4FAA-8C03-AA0D809F4970}">
      <dgm:prSet/>
      <dgm:spPr/>
      <dgm:t>
        <a:bodyPr/>
        <a:lstStyle/>
        <a:p>
          <a:endParaRPr lang="en-US"/>
        </a:p>
      </dgm:t>
    </dgm:pt>
    <dgm:pt modelId="{F3F95A6C-793F-4777-A487-4010CF2A1210}" type="sibTrans" cxnId="{DF9BE2D3-0D12-4FAA-8C03-AA0D809F4970}">
      <dgm:prSet/>
      <dgm:spPr/>
      <dgm:t>
        <a:bodyPr/>
        <a:lstStyle/>
        <a:p>
          <a:endParaRPr lang="en-US"/>
        </a:p>
      </dgm:t>
    </dgm:pt>
    <dgm:pt modelId="{42FDC81C-464B-45BB-A13B-4E2D25B23CC0}" type="pres">
      <dgm:prSet presAssocID="{6FC5B3AB-652A-432C-AA40-8EFAD2D87DEE}" presName="root" presStyleCnt="0">
        <dgm:presLayoutVars>
          <dgm:dir/>
          <dgm:resizeHandles val="exact"/>
        </dgm:presLayoutVars>
      </dgm:prSet>
      <dgm:spPr/>
    </dgm:pt>
    <dgm:pt modelId="{28156495-C9FD-499A-86BF-366A1787E4CB}" type="pres">
      <dgm:prSet presAssocID="{D9507BB3-372C-4346-AA45-746D24B21C06}" presName="compNode" presStyleCnt="0"/>
      <dgm:spPr/>
    </dgm:pt>
    <dgm:pt modelId="{1F7E541F-869D-4AF2-A1CF-59CC23A3A39C}" type="pres">
      <dgm:prSet presAssocID="{D9507BB3-372C-4346-AA45-746D24B21C0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rgadering"/>
        </a:ext>
      </dgm:extLst>
    </dgm:pt>
    <dgm:pt modelId="{B50E67AE-7F27-4F5D-B5BE-F839AE7BC5ED}" type="pres">
      <dgm:prSet presAssocID="{D9507BB3-372C-4346-AA45-746D24B21C06}" presName="spaceRect" presStyleCnt="0"/>
      <dgm:spPr/>
    </dgm:pt>
    <dgm:pt modelId="{C22D81AA-D816-4F26-979B-8A9DAFBED8CA}" type="pres">
      <dgm:prSet presAssocID="{D9507BB3-372C-4346-AA45-746D24B21C06}" presName="textRect" presStyleLbl="revTx" presStyleIdx="0" presStyleCnt="3">
        <dgm:presLayoutVars>
          <dgm:chMax val="1"/>
          <dgm:chPref val="1"/>
        </dgm:presLayoutVars>
      </dgm:prSet>
      <dgm:spPr/>
    </dgm:pt>
    <dgm:pt modelId="{6AF6020F-C6B2-4BC4-8434-57EEB1E6BF8F}" type="pres">
      <dgm:prSet presAssocID="{65AF46F3-78D2-4F9A-8425-18FB7D581CDA}" presName="sibTrans" presStyleCnt="0"/>
      <dgm:spPr/>
    </dgm:pt>
    <dgm:pt modelId="{C261F189-4620-444C-9313-B54C43BC4B97}" type="pres">
      <dgm:prSet presAssocID="{746A240B-FB8B-47C7-8C03-DAE8329CED53}" presName="compNode" presStyleCnt="0"/>
      <dgm:spPr/>
    </dgm:pt>
    <dgm:pt modelId="{E2BF28BC-B19F-4B15-8FAF-783DA11815AE}" type="pres">
      <dgm:prSet presAssocID="{746A240B-FB8B-47C7-8C03-DAE8329CED5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d"/>
        </a:ext>
      </dgm:extLst>
    </dgm:pt>
    <dgm:pt modelId="{95071E85-F545-45A3-A438-B4761CECCBA5}" type="pres">
      <dgm:prSet presAssocID="{746A240B-FB8B-47C7-8C03-DAE8329CED53}" presName="spaceRect" presStyleCnt="0"/>
      <dgm:spPr/>
    </dgm:pt>
    <dgm:pt modelId="{03E08198-EB03-49B9-BAC2-B437E8041AB4}" type="pres">
      <dgm:prSet presAssocID="{746A240B-FB8B-47C7-8C03-DAE8329CED53}" presName="textRect" presStyleLbl="revTx" presStyleIdx="1" presStyleCnt="3">
        <dgm:presLayoutVars>
          <dgm:chMax val="1"/>
          <dgm:chPref val="1"/>
        </dgm:presLayoutVars>
      </dgm:prSet>
      <dgm:spPr/>
    </dgm:pt>
    <dgm:pt modelId="{BA3EF758-A96E-47E9-B6DE-CE888FEEAD8D}" type="pres">
      <dgm:prSet presAssocID="{E0A2DEE1-55D7-47EE-B0A1-7B3E080F88B6}" presName="sibTrans" presStyleCnt="0"/>
      <dgm:spPr/>
    </dgm:pt>
    <dgm:pt modelId="{04978447-9650-4793-864A-F792DE9F36B5}" type="pres">
      <dgm:prSet presAssocID="{34253855-D42E-44FE-BEA5-7AA2B597C33F}" presName="compNode" presStyleCnt="0"/>
      <dgm:spPr/>
    </dgm:pt>
    <dgm:pt modelId="{6501CE9F-E7CF-44E0-BE1C-8EF219DBFA31}" type="pres">
      <dgm:prSet presAssocID="{34253855-D42E-44FE-BEA5-7AA2B597C33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tvanger"/>
        </a:ext>
      </dgm:extLst>
    </dgm:pt>
    <dgm:pt modelId="{76F6AF43-718B-4DC4-9B23-2E51FD0BA06D}" type="pres">
      <dgm:prSet presAssocID="{34253855-D42E-44FE-BEA5-7AA2B597C33F}" presName="spaceRect" presStyleCnt="0"/>
      <dgm:spPr/>
    </dgm:pt>
    <dgm:pt modelId="{6CCD8E82-2842-46CA-BEAB-6120942B4828}" type="pres">
      <dgm:prSet presAssocID="{34253855-D42E-44FE-BEA5-7AA2B597C33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ED8FD21-9ED1-40A7-B474-41925AD24EEA}" type="presOf" srcId="{D9507BB3-372C-4346-AA45-746D24B21C06}" destId="{C22D81AA-D816-4F26-979B-8A9DAFBED8CA}" srcOrd="0" destOrd="0" presId="urn:microsoft.com/office/officeart/2018/2/layout/IconLabelList"/>
    <dgm:cxn modelId="{67F47159-5A42-44C7-BE36-C522B35653B6}" type="presOf" srcId="{746A240B-FB8B-47C7-8C03-DAE8329CED53}" destId="{03E08198-EB03-49B9-BAC2-B437E8041AB4}" srcOrd="0" destOrd="0" presId="urn:microsoft.com/office/officeart/2018/2/layout/IconLabelList"/>
    <dgm:cxn modelId="{1B1A05A7-42B3-480F-A1BC-AE366A995ED9}" type="presOf" srcId="{34253855-D42E-44FE-BEA5-7AA2B597C33F}" destId="{6CCD8E82-2842-46CA-BEAB-6120942B4828}" srcOrd="0" destOrd="0" presId="urn:microsoft.com/office/officeart/2018/2/layout/IconLabelList"/>
    <dgm:cxn modelId="{D1DA74B8-0C74-4F2C-9F78-C72054155B8C}" type="presOf" srcId="{6FC5B3AB-652A-432C-AA40-8EFAD2D87DEE}" destId="{42FDC81C-464B-45BB-A13B-4E2D25B23CC0}" srcOrd="0" destOrd="0" presId="urn:microsoft.com/office/officeart/2018/2/layout/IconLabelList"/>
    <dgm:cxn modelId="{4F1782BD-5202-4F97-B0F9-2B28E4D69DF6}" srcId="{6FC5B3AB-652A-432C-AA40-8EFAD2D87DEE}" destId="{D9507BB3-372C-4346-AA45-746D24B21C06}" srcOrd="0" destOrd="0" parTransId="{B126D99C-FF07-448B-9244-ADACC5688908}" sibTransId="{65AF46F3-78D2-4F9A-8425-18FB7D581CDA}"/>
    <dgm:cxn modelId="{DF9BE2D3-0D12-4FAA-8C03-AA0D809F4970}" srcId="{6FC5B3AB-652A-432C-AA40-8EFAD2D87DEE}" destId="{34253855-D42E-44FE-BEA5-7AA2B597C33F}" srcOrd="2" destOrd="0" parTransId="{8AE9326D-BA0D-468B-87BB-F5457E584B85}" sibTransId="{F3F95A6C-793F-4777-A487-4010CF2A1210}"/>
    <dgm:cxn modelId="{B5C406DA-A1A1-4385-9135-15E16106AA5F}" srcId="{6FC5B3AB-652A-432C-AA40-8EFAD2D87DEE}" destId="{746A240B-FB8B-47C7-8C03-DAE8329CED53}" srcOrd="1" destOrd="0" parTransId="{0CAFD351-ED17-407E-9CEC-8790745E71E5}" sibTransId="{E0A2DEE1-55D7-47EE-B0A1-7B3E080F88B6}"/>
    <dgm:cxn modelId="{2257B639-C7E7-4907-979C-C493ED9295D6}" type="presParOf" srcId="{42FDC81C-464B-45BB-A13B-4E2D25B23CC0}" destId="{28156495-C9FD-499A-86BF-366A1787E4CB}" srcOrd="0" destOrd="0" presId="urn:microsoft.com/office/officeart/2018/2/layout/IconLabelList"/>
    <dgm:cxn modelId="{5759D39D-965E-44E0-AAC2-C09FFA8E766A}" type="presParOf" srcId="{28156495-C9FD-499A-86BF-366A1787E4CB}" destId="{1F7E541F-869D-4AF2-A1CF-59CC23A3A39C}" srcOrd="0" destOrd="0" presId="urn:microsoft.com/office/officeart/2018/2/layout/IconLabelList"/>
    <dgm:cxn modelId="{E90590B1-AA4E-489E-9F2D-98E6E6557A78}" type="presParOf" srcId="{28156495-C9FD-499A-86BF-366A1787E4CB}" destId="{B50E67AE-7F27-4F5D-B5BE-F839AE7BC5ED}" srcOrd="1" destOrd="0" presId="urn:microsoft.com/office/officeart/2018/2/layout/IconLabelList"/>
    <dgm:cxn modelId="{416A3F2C-1997-47BE-ACB4-207E996DC7BC}" type="presParOf" srcId="{28156495-C9FD-499A-86BF-366A1787E4CB}" destId="{C22D81AA-D816-4F26-979B-8A9DAFBED8CA}" srcOrd="2" destOrd="0" presId="urn:microsoft.com/office/officeart/2018/2/layout/IconLabelList"/>
    <dgm:cxn modelId="{7509D81C-B0F2-4D10-8CFC-F7F5C2766EA8}" type="presParOf" srcId="{42FDC81C-464B-45BB-A13B-4E2D25B23CC0}" destId="{6AF6020F-C6B2-4BC4-8434-57EEB1E6BF8F}" srcOrd="1" destOrd="0" presId="urn:microsoft.com/office/officeart/2018/2/layout/IconLabelList"/>
    <dgm:cxn modelId="{C37685C3-2F54-485A-9B27-52D07E0CEF71}" type="presParOf" srcId="{42FDC81C-464B-45BB-A13B-4E2D25B23CC0}" destId="{C261F189-4620-444C-9313-B54C43BC4B97}" srcOrd="2" destOrd="0" presId="urn:microsoft.com/office/officeart/2018/2/layout/IconLabelList"/>
    <dgm:cxn modelId="{32A0AAD3-5188-48F4-80DA-B75D242941D9}" type="presParOf" srcId="{C261F189-4620-444C-9313-B54C43BC4B97}" destId="{E2BF28BC-B19F-4B15-8FAF-783DA11815AE}" srcOrd="0" destOrd="0" presId="urn:microsoft.com/office/officeart/2018/2/layout/IconLabelList"/>
    <dgm:cxn modelId="{E56262C1-4986-4208-A1D0-6818E8D545AC}" type="presParOf" srcId="{C261F189-4620-444C-9313-B54C43BC4B97}" destId="{95071E85-F545-45A3-A438-B4761CECCBA5}" srcOrd="1" destOrd="0" presId="urn:microsoft.com/office/officeart/2018/2/layout/IconLabelList"/>
    <dgm:cxn modelId="{9342CA0A-0D60-4AC6-BC92-02683BB9489A}" type="presParOf" srcId="{C261F189-4620-444C-9313-B54C43BC4B97}" destId="{03E08198-EB03-49B9-BAC2-B437E8041AB4}" srcOrd="2" destOrd="0" presId="urn:microsoft.com/office/officeart/2018/2/layout/IconLabelList"/>
    <dgm:cxn modelId="{380C5D4E-002A-48AD-92A6-E2C2E3C1EBF1}" type="presParOf" srcId="{42FDC81C-464B-45BB-A13B-4E2D25B23CC0}" destId="{BA3EF758-A96E-47E9-B6DE-CE888FEEAD8D}" srcOrd="3" destOrd="0" presId="urn:microsoft.com/office/officeart/2018/2/layout/IconLabelList"/>
    <dgm:cxn modelId="{49962311-F1E1-4B34-96A5-7B0920B48B63}" type="presParOf" srcId="{42FDC81C-464B-45BB-A13B-4E2D25B23CC0}" destId="{04978447-9650-4793-864A-F792DE9F36B5}" srcOrd="4" destOrd="0" presId="urn:microsoft.com/office/officeart/2018/2/layout/IconLabelList"/>
    <dgm:cxn modelId="{BCB67B64-34DA-4740-B4A2-A4CDCBEE848D}" type="presParOf" srcId="{04978447-9650-4793-864A-F792DE9F36B5}" destId="{6501CE9F-E7CF-44E0-BE1C-8EF219DBFA31}" srcOrd="0" destOrd="0" presId="urn:microsoft.com/office/officeart/2018/2/layout/IconLabelList"/>
    <dgm:cxn modelId="{FA8F825E-7E21-4618-A842-11FD5181362C}" type="presParOf" srcId="{04978447-9650-4793-864A-F792DE9F36B5}" destId="{76F6AF43-718B-4DC4-9B23-2E51FD0BA06D}" srcOrd="1" destOrd="0" presId="urn:microsoft.com/office/officeart/2018/2/layout/IconLabelList"/>
    <dgm:cxn modelId="{C57B9211-CB40-4DCD-A9EA-7A104C9168DE}" type="presParOf" srcId="{04978447-9650-4793-864A-F792DE9F36B5}" destId="{6CCD8E82-2842-46CA-BEAB-6120942B482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E541F-869D-4AF2-A1CF-59CC23A3A39C}">
      <dsp:nvSpPr>
        <dsp:cNvPr id="0" name=""/>
        <dsp:cNvSpPr/>
      </dsp:nvSpPr>
      <dsp:spPr>
        <a:xfrm>
          <a:off x="1212569" y="987878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D81AA-D816-4F26-979B-8A9DAFBED8CA}">
      <dsp:nvSpPr>
        <dsp:cNvPr id="0" name=""/>
        <dsp:cNvSpPr/>
      </dsp:nvSpPr>
      <dsp:spPr>
        <a:xfrm>
          <a:off x="417971" y="2644665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Zwembad als mijlpaal voor gezondheid en ontmoeting</a:t>
          </a:r>
          <a:endParaRPr lang="en-US" sz="1800" kern="1200" dirty="0"/>
        </a:p>
      </dsp:txBody>
      <dsp:txXfrm>
        <a:off x="417971" y="2644665"/>
        <a:ext cx="2889450" cy="720000"/>
      </dsp:txXfrm>
    </dsp:sp>
    <dsp:sp modelId="{E2BF28BC-B19F-4B15-8FAF-783DA11815AE}">
      <dsp:nvSpPr>
        <dsp:cNvPr id="0" name=""/>
        <dsp:cNvSpPr/>
      </dsp:nvSpPr>
      <dsp:spPr>
        <a:xfrm>
          <a:off x="4607673" y="987878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08198-EB03-49B9-BAC2-B437E8041AB4}">
      <dsp:nvSpPr>
        <dsp:cNvPr id="0" name=""/>
        <dsp:cNvSpPr/>
      </dsp:nvSpPr>
      <dsp:spPr>
        <a:xfrm>
          <a:off x="3813075" y="2644665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Fiets parkeren: investeren in een beweegvriendelijke stad</a:t>
          </a:r>
          <a:endParaRPr lang="en-US" sz="1800" kern="1200" dirty="0"/>
        </a:p>
      </dsp:txBody>
      <dsp:txXfrm>
        <a:off x="3813075" y="2644665"/>
        <a:ext cx="2889450" cy="720000"/>
      </dsp:txXfrm>
    </dsp:sp>
    <dsp:sp modelId="{6501CE9F-E7CF-44E0-BE1C-8EF219DBFA31}">
      <dsp:nvSpPr>
        <dsp:cNvPr id="0" name=""/>
        <dsp:cNvSpPr/>
      </dsp:nvSpPr>
      <dsp:spPr>
        <a:xfrm>
          <a:off x="8002777" y="987878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D8E82-2842-46CA-BEAB-6120942B4828}">
      <dsp:nvSpPr>
        <dsp:cNvPr id="0" name=""/>
        <dsp:cNvSpPr/>
      </dsp:nvSpPr>
      <dsp:spPr>
        <a:xfrm>
          <a:off x="7208178" y="2644665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Oproep tot transparantie in projectfinanciering van bijvoorbeeld valpreventie</a:t>
          </a:r>
          <a:endParaRPr lang="en-US" sz="1800" kern="1200" dirty="0"/>
        </a:p>
      </dsp:txBody>
      <dsp:txXfrm>
        <a:off x="7208178" y="2644665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3006cf99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73006cf99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00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0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roxima Nov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roxima Nov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roxima Nov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roxima Nov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  <a:defRPr sz="4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leap.com/determinants-preventing-cyber-crime-survey-research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exels.com/nl-nl/foto/foto-van-mensen-zitten-in-de-buurt-van-houten-tafel-3182791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tetturaecosostenibile.it/argomenti/tag/tiny-house" TargetMode="External"/><Relationship Id="rId2" Type="http://schemas.openxmlformats.org/officeDocument/2006/relationships/image" Target="../media/image10.6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eart-hands-love-romance-2736254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xnio.com/nl/objecten/deuren-ramen/oude-huis-architectuur-steen-gevel-oude-bakstenen-muur-geve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7309658" y="2754876"/>
            <a:ext cx="2981499" cy="908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ChristenUnie Almelo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nl-NL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nl-NL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termijn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Afbeelding 2" descr="Afbeelding met buitenshuis, Luchtfotografie, boom, huis&#10;&#10;Door AI gegenereerde inhoud is mogelijk onjuist.">
            <a:extLst>
              <a:ext uri="{FF2B5EF4-FFF2-40B4-BE49-F238E27FC236}">
                <a16:creationId xmlns:a16="http://schemas.microsoft.com/office/drawing/2014/main" id="{D5EDEDDE-E7D4-112E-82AA-1263552C1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359" y="1787762"/>
            <a:ext cx="4444539" cy="374516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5C23D25-80A2-83D5-3263-953D614F5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359" y="360218"/>
            <a:ext cx="7758544" cy="1482962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Begroting gemeente Almelo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CD278-DCAB-289A-BDD2-8B397B242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0165" y="11243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sz="4900" dirty="0"/>
              <a:t>Almelo water en havenstad</a:t>
            </a:r>
            <a:br>
              <a:rPr lang="nl-NL" sz="4900" dirty="0"/>
            </a:br>
            <a:br>
              <a:rPr lang="nl-NL" sz="4900" dirty="0"/>
            </a:br>
            <a:r>
              <a:rPr lang="nl-NL" sz="2300" dirty="0"/>
              <a:t>-Havencapaciteit wordt vergroot</a:t>
            </a:r>
            <a:br>
              <a:rPr lang="nl-NL" sz="2300" dirty="0"/>
            </a:br>
            <a:r>
              <a:rPr lang="nl-NL" sz="2300" dirty="0"/>
              <a:t>-Vaarroutes moeten verdiept worden voor grote vrachtschepen daarmee kansen benutten voor duurzaam vervoer over water.</a:t>
            </a:r>
          </a:p>
        </p:txBody>
      </p:sp>
      <p:pic>
        <p:nvPicPr>
          <p:cNvPr id="2054" name="Picture 6" descr="Opwaardering Albertkanaal – De Vlaamse Waterweg">
            <a:extLst>
              <a:ext uri="{FF2B5EF4-FFF2-40B4-BE49-F238E27FC236}">
                <a16:creationId xmlns:a16="http://schemas.microsoft.com/office/drawing/2014/main" id="{DD8AABC6-23E6-8614-598B-58C33920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4" y="2567883"/>
            <a:ext cx="3798916" cy="316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59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F6A31-3783-BF04-EDD7-67F605DD6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716799" y="-2037455"/>
            <a:ext cx="5733242" cy="9450408"/>
          </a:xfrm>
        </p:spPr>
        <p:txBody>
          <a:bodyPr>
            <a:normAutofit/>
          </a:bodyPr>
          <a:lstStyle/>
          <a:p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r>
              <a:rPr lang="nl-NL" sz="3600" dirty="0"/>
              <a:t>Veilige stad voor iedereen</a:t>
            </a:r>
            <a:br>
              <a:rPr lang="nl-NL" sz="3600" dirty="0"/>
            </a:br>
            <a:r>
              <a:rPr lang="nl-NL" sz="3600" dirty="0"/>
              <a:t>-</a:t>
            </a:r>
            <a:r>
              <a:rPr lang="nl-NL" sz="2200" dirty="0"/>
              <a:t>Vrouwenopvang is toegankelijke      voorziening</a:t>
            </a:r>
            <a:br>
              <a:rPr lang="nl-NL" sz="2200" dirty="0"/>
            </a:br>
            <a:r>
              <a:rPr lang="nl-NL" sz="2200" dirty="0"/>
              <a:t>- Illegale prostitutie stoppen</a:t>
            </a:r>
            <a:br>
              <a:rPr lang="nl-NL" sz="2200" dirty="0"/>
            </a:br>
            <a:r>
              <a:rPr lang="nl-NL" sz="2200" dirty="0"/>
              <a:t>- Veilig thuis en op straat</a:t>
            </a:r>
            <a:br>
              <a:rPr lang="nl-NL" sz="2200" dirty="0"/>
            </a:br>
            <a:r>
              <a:rPr lang="nl-NL" sz="2200" dirty="0"/>
              <a:t>- Uitbuiting tegengaan</a:t>
            </a:r>
            <a:br>
              <a:rPr lang="nl-NL" sz="2200" dirty="0"/>
            </a:br>
            <a:r>
              <a:rPr lang="nl-NL" sz="2200" dirty="0"/>
              <a:t>- Meer  boa’s</a:t>
            </a:r>
            <a:br>
              <a:rPr lang="nl-NL" sz="2200" dirty="0"/>
            </a:br>
            <a:r>
              <a:rPr lang="nl-NL" sz="2200" dirty="0"/>
              <a:t>- Alcohol en drugsverslaving preventie op VO</a:t>
            </a:r>
            <a:br>
              <a:rPr lang="nl-NL" sz="2200" dirty="0"/>
            </a:br>
            <a:r>
              <a:rPr lang="nl-NL" sz="2200" dirty="0"/>
              <a:t>- Bestrijding digitale criminaliteit</a:t>
            </a:r>
            <a:br>
              <a:rPr lang="nl-NL" sz="2200" dirty="0"/>
            </a:br>
            <a:r>
              <a:rPr lang="nl-NL" sz="2200" dirty="0"/>
              <a:t>- Cybersecurity is op peil.</a:t>
            </a:r>
          </a:p>
        </p:txBody>
      </p:sp>
      <p:pic>
        <p:nvPicPr>
          <p:cNvPr id="4" name="Afbeelding 3" descr="Afbeelding met computer, computer, persoon&#10;&#10;Door AI gegenereerde inhoud is mogelijk onjuist.">
            <a:extLst>
              <a:ext uri="{FF2B5EF4-FFF2-40B4-BE49-F238E27FC236}">
                <a16:creationId xmlns:a16="http://schemas.microsoft.com/office/drawing/2014/main" id="{A2F96748-F61A-DF52-A53D-91C1DC998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94031" y="1041386"/>
            <a:ext cx="4308918" cy="490572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AA07D5F-DA61-C2C2-0DCB-1119FFB5651E}"/>
              </a:ext>
            </a:extLst>
          </p:cNvPr>
          <p:cNvSpPr txBox="1"/>
          <p:nvPr/>
        </p:nvSpPr>
        <p:spPr>
          <a:xfrm>
            <a:off x="7794263" y="7407255"/>
            <a:ext cx="8914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hlinkClick r:id="rId3" tooltip="http://researchleap.com/determinants-preventing-cyber-crime-survey-research/"/>
              </a:rPr>
              <a:t>Deze foto</a:t>
            </a:r>
            <a:r>
              <a:rPr lang="nl-NL" sz="900" dirty="0"/>
              <a:t> van Onbekende auteur is gelicentieerd onder </a:t>
            </a:r>
            <a:r>
              <a:rPr lang="nl-NL" sz="900" dirty="0">
                <a:hlinkClick r:id="rId4" tooltip="https://creativecommons.org/licenses/by/3.0/"/>
              </a:rPr>
              <a:t>CC BY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94571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0C328-0E5A-4234-A2AD-0B4AAC3D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Opstaan voor het goede!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7AF157C-EECB-9CAB-5780-D3974CD44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57" y="1861653"/>
            <a:ext cx="10543202" cy="38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0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wrap="square" lIns="900000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</a:pPr>
            <a:r>
              <a:rPr lang="nl-NL" b="1" dirty="0"/>
              <a:t>Almelo in beweging !</a:t>
            </a:r>
          </a:p>
        </p:txBody>
      </p:sp>
      <p:graphicFrame>
        <p:nvGraphicFramePr>
          <p:cNvPr id="93" name="Google Shape;91;p2">
            <a:extLst>
              <a:ext uri="{FF2B5EF4-FFF2-40B4-BE49-F238E27FC236}">
                <a16:creationId xmlns:a16="http://schemas.microsoft.com/office/drawing/2014/main" id="{6E4E28AB-9421-741F-F3D5-B04FCD6C3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8311393"/>
              </p:ext>
            </p:extLst>
          </p:nvPr>
        </p:nvGraphicFramePr>
        <p:xfrm>
          <a:off x="838200" y="1881188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3006cf997_1_0"/>
          <p:cNvSpPr txBox="1">
            <a:spLocks noGrp="1"/>
          </p:cNvSpPr>
          <p:nvPr>
            <p:ph type="title"/>
          </p:nvPr>
        </p:nvSpPr>
        <p:spPr>
          <a:xfrm>
            <a:off x="0" y="85899"/>
            <a:ext cx="10695709" cy="3117706"/>
          </a:xfrm>
        </p:spPr>
        <p:txBody>
          <a:bodyPr spcFirstLastPara="1" wrap="square" lIns="900000" tIns="45700" rIns="91425" bIns="45700" anchor="ctr" anchorCtr="0">
            <a:normAutofit/>
          </a:bodyPr>
          <a:lstStyle/>
          <a:p>
            <a:r>
              <a:rPr lang="nl-NL" b="1" dirty="0"/>
              <a:t>Richting geven aan groei</a:t>
            </a:r>
            <a:br>
              <a:rPr lang="nl-NL" sz="2100" b="1" dirty="0"/>
            </a:br>
            <a:br>
              <a:rPr lang="nl-NL" sz="2100" b="1" dirty="0"/>
            </a:br>
            <a:r>
              <a:rPr lang="nl-NL" sz="2100" b="1" dirty="0"/>
              <a:t>-</a:t>
            </a:r>
            <a:r>
              <a:rPr lang="nl-NL" sz="2100" dirty="0"/>
              <a:t>Armoede aanpak prioriteit.</a:t>
            </a:r>
            <a:br>
              <a:rPr lang="nl-NL" sz="2100" dirty="0"/>
            </a:br>
            <a:r>
              <a:rPr lang="nl-NL" sz="2100" dirty="0"/>
              <a:t>-Versnippering van projecten in het sociaal domein.</a:t>
            </a:r>
            <a:br>
              <a:rPr lang="nl-NL" sz="2100" dirty="0"/>
            </a:br>
            <a:r>
              <a:rPr lang="nl-NL" sz="2100" dirty="0"/>
              <a:t>-Pleidooi voor samenhangend doelgericht beleid  </a:t>
            </a:r>
            <a:br>
              <a:rPr lang="nl-NL" sz="2100" dirty="0"/>
            </a:br>
            <a:r>
              <a:rPr lang="nl-NL" sz="2100" dirty="0"/>
              <a:t>-Pilots worden geëvalueerde en verbeterd bij doorgang.</a:t>
            </a:r>
          </a:p>
        </p:txBody>
      </p:sp>
      <p:pic>
        <p:nvPicPr>
          <p:cNvPr id="5" name="Afbeelding 4" descr="Afbeelding met persoon, Menselijk gezicht, kleding, overdekt&#10;&#10;Door AI gegenereerde inhoud is mogelijk onjuist.">
            <a:extLst>
              <a:ext uri="{FF2B5EF4-FFF2-40B4-BE49-F238E27FC236}">
                <a16:creationId xmlns:a16="http://schemas.microsoft.com/office/drawing/2014/main" id="{03060435-67AB-E2A3-455E-DD529D061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580"/>
          <a:stretch>
            <a:fillRect/>
          </a:stretch>
        </p:blipFill>
        <p:spPr>
          <a:xfrm>
            <a:off x="4178531" y="2900363"/>
            <a:ext cx="4651143" cy="299909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373006cf997_1_0"/>
          <p:cNvSpPr txBox="1">
            <a:spLocks noGrp="1"/>
          </p:cNvSpPr>
          <p:nvPr>
            <p:ph type="body" idx="4294967295"/>
          </p:nvPr>
        </p:nvSpPr>
        <p:spPr>
          <a:xfrm>
            <a:off x="6286500" y="1881188"/>
            <a:ext cx="5067300" cy="4352544"/>
          </a:xfrm>
        </p:spPr>
        <p:txBody>
          <a:bodyPr spcFirstLastPara="1" lIns="91425" tIns="45700" rIns="91425" bIns="45700" anchor="t" anchorCtr="0">
            <a:normAutofit/>
          </a:bodyPr>
          <a:lstStyle/>
          <a:p>
            <a:pPr marL="1143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endParaRPr lang="en-US" b="0" i="0" u="none" strike="noStrike" cap="none" dirty="0"/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endParaRPr lang="en-US" b="0" i="0" u="none" strike="noStrike" cap="non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CD560-AE9B-D259-15C3-B5FA8753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52" y="343593"/>
            <a:ext cx="10537766" cy="4526279"/>
          </a:xfrm>
        </p:spPr>
        <p:txBody>
          <a:bodyPr>
            <a:noAutofit/>
          </a:bodyPr>
          <a:lstStyle/>
          <a:p>
            <a:r>
              <a:rPr lang="nl-NL" dirty="0"/>
              <a:t>Jeugdzorg</a:t>
            </a:r>
            <a:br>
              <a:rPr lang="nl-NL" dirty="0"/>
            </a:br>
            <a:br>
              <a:rPr lang="nl-NL" sz="3200" dirty="0"/>
            </a:br>
            <a:r>
              <a:rPr lang="nl-NL" sz="2100" dirty="0"/>
              <a:t>-Mentale druk onder jongeren neemt toe</a:t>
            </a:r>
            <a:br>
              <a:rPr lang="nl-NL" sz="2100" dirty="0"/>
            </a:br>
            <a:r>
              <a:rPr lang="nl-NL" sz="2100" dirty="0"/>
              <a:t>-Jongeren werkers op middelbare scholen is preventie  </a:t>
            </a:r>
            <a:br>
              <a:rPr lang="nl-NL" sz="2100" dirty="0"/>
            </a:br>
            <a:r>
              <a:rPr lang="nl-NL" sz="2100" dirty="0"/>
              <a:t>-Actieve rol samenwerkingsverband VO. Meer geld nodig.</a:t>
            </a:r>
            <a:br>
              <a:rPr lang="nl-NL" sz="2100" dirty="0"/>
            </a:br>
            <a:r>
              <a:rPr lang="nl-NL" sz="2100" dirty="0"/>
              <a:t>- Motie: Kansrijke doorstart alleenstaande ouders, opvoedondersteuning en netwerk bieden.</a:t>
            </a:r>
            <a:br>
              <a:rPr lang="nl-NL" sz="2100" dirty="0"/>
            </a:br>
            <a:br>
              <a:rPr lang="nl-NL" sz="2100" dirty="0"/>
            </a:br>
            <a:endParaRPr lang="nl-NL" sz="2100" dirty="0"/>
          </a:p>
        </p:txBody>
      </p:sp>
    </p:spTree>
    <p:extLst>
      <p:ext uri="{BB962C8B-B14F-4D97-AF65-F5344CB8AC3E}">
        <p14:creationId xmlns:p14="http://schemas.microsoft.com/office/powerpoint/2010/main" val="24705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499DC-7FBD-AF65-64B1-39F99986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4" y="165569"/>
            <a:ext cx="10953749" cy="2807617"/>
          </a:xfrm>
        </p:spPr>
        <p:txBody>
          <a:bodyPr>
            <a:normAutofit/>
          </a:bodyPr>
          <a:lstStyle/>
          <a:p>
            <a:r>
              <a:rPr lang="nl-NL" sz="4900" dirty="0"/>
              <a:t>Wonen</a:t>
            </a:r>
            <a:br>
              <a:rPr lang="nl-NL" dirty="0"/>
            </a:br>
            <a:r>
              <a:rPr lang="nl-NL" sz="2100" dirty="0"/>
              <a:t>-</a:t>
            </a:r>
            <a:r>
              <a:rPr lang="nl-NL" sz="2300" dirty="0"/>
              <a:t>Starterswoningen voor jongeren.</a:t>
            </a:r>
            <a:br>
              <a:rPr lang="nl-NL" sz="2300" dirty="0"/>
            </a:br>
            <a:r>
              <a:rPr lang="nl-NL" sz="2300" dirty="0"/>
              <a:t>-Bouwen naar behoefte</a:t>
            </a:r>
            <a:br>
              <a:rPr lang="nl-NL" sz="2300" dirty="0"/>
            </a:br>
            <a:r>
              <a:rPr lang="nl-NL" sz="2300" dirty="0"/>
              <a:t>-Woningcorporaties zetten zich in voor sociale huur </a:t>
            </a:r>
          </a:p>
        </p:txBody>
      </p:sp>
      <p:pic>
        <p:nvPicPr>
          <p:cNvPr id="7" name="Afbeelding 6" descr="Afbeelding met boom, buitenshuis, herfst, plant&#10;&#10;Door AI gegenereerde inhoud is mogelijk onjuist.">
            <a:extLst>
              <a:ext uri="{FF2B5EF4-FFF2-40B4-BE49-F238E27FC236}">
                <a16:creationId xmlns:a16="http://schemas.microsoft.com/office/drawing/2014/main" id="{5571ED4E-A6D1-5031-77CE-C27E8B95C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29342" y="2820355"/>
            <a:ext cx="5725392" cy="286713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039A061-4006-D126-4EAD-0BAB6E538760}"/>
              </a:ext>
            </a:extLst>
          </p:cNvPr>
          <p:cNvSpPr txBox="1"/>
          <p:nvPr/>
        </p:nvSpPr>
        <p:spPr>
          <a:xfrm flipH="1">
            <a:off x="9066069" y="4253922"/>
            <a:ext cx="12079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van Onbekende auteur is gelicentieerd onde</a:t>
            </a:r>
            <a:r>
              <a:rPr lang="nl-NL" sz="900" dirty="0">
                <a:hlinkClick r:id="rId4" tooltip="https://creativecommons.org/licenses/by-nc-nd/3.0/"/>
              </a:rPr>
              <a:t>C BY-NC-ND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143858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7D057-7F1F-E5B7-2FAC-79C74AB97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3C99D4-1146-5BA0-F95D-A937F9FE5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6213" y="365125"/>
            <a:ext cx="11530013" cy="1325563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Bloeiende binnenstad Out of the box!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A0ECBC-EF63-FAE0-70B4-EA79238D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100" dirty="0"/>
              <a:t>Binnenstad is beleving</a:t>
            </a:r>
          </a:p>
          <a:p>
            <a:r>
              <a:rPr lang="en-US" sz="2100" dirty="0"/>
              <a:t>Muziek </a:t>
            </a:r>
            <a:r>
              <a:rPr lang="en-US" sz="2100" dirty="0" err="1"/>
              <a:t>uit</a:t>
            </a:r>
            <a:r>
              <a:rPr lang="en-US" sz="2100" dirty="0"/>
              <a:t> </a:t>
            </a:r>
            <a:r>
              <a:rPr lang="en-US" sz="2100" dirty="0" err="1"/>
              <a:t>boxjes</a:t>
            </a:r>
            <a:endParaRPr lang="en-US" sz="2100" dirty="0"/>
          </a:p>
          <a:p>
            <a:r>
              <a:rPr lang="en-US" sz="2100" dirty="0"/>
              <a:t>Kunst in de </a:t>
            </a:r>
            <a:r>
              <a:rPr lang="en-US" sz="2100" dirty="0" err="1"/>
              <a:t>stad</a:t>
            </a:r>
            <a:endParaRPr lang="en-US" sz="2100" dirty="0"/>
          </a:p>
          <a:p>
            <a:r>
              <a:rPr lang="en-US" sz="2100" dirty="0"/>
              <a:t>Festivals </a:t>
            </a:r>
          </a:p>
          <a:p>
            <a:r>
              <a:rPr lang="en-US" sz="2100" dirty="0" err="1"/>
              <a:t>Duidelijke</a:t>
            </a:r>
            <a:r>
              <a:rPr lang="en-US" sz="2100" dirty="0"/>
              <a:t> </a:t>
            </a:r>
            <a:r>
              <a:rPr lang="en-US" sz="2100" dirty="0" err="1"/>
              <a:t>bewegwijzering</a:t>
            </a:r>
            <a:endParaRPr lang="en-US" sz="21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008F76-D1A4-07D4-EF0C-887CD18A4B8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100" dirty="0" err="1"/>
              <a:t>Veilige</a:t>
            </a:r>
            <a:r>
              <a:rPr lang="en-US" sz="2100" dirty="0"/>
              <a:t>  </a:t>
            </a:r>
            <a:r>
              <a:rPr lang="en-US" sz="2100" dirty="0" err="1"/>
              <a:t>binnenstad</a:t>
            </a:r>
            <a:endParaRPr lang="en-US" sz="2100" dirty="0"/>
          </a:p>
          <a:p>
            <a:r>
              <a:rPr lang="en-US" sz="2100" dirty="0"/>
              <a:t>Boa’s</a:t>
            </a:r>
          </a:p>
          <a:p>
            <a:r>
              <a:rPr lang="en-US" sz="2100" dirty="0" err="1"/>
              <a:t>Luisteren</a:t>
            </a:r>
            <a:r>
              <a:rPr lang="en-US" sz="2100" dirty="0"/>
              <a:t> </a:t>
            </a:r>
            <a:r>
              <a:rPr lang="en-US" sz="2100" dirty="0" err="1"/>
              <a:t>naar</a:t>
            </a:r>
            <a:r>
              <a:rPr lang="en-US" sz="2100" dirty="0"/>
              <a:t> </a:t>
            </a:r>
            <a:r>
              <a:rPr lang="en-US" sz="2100" dirty="0" err="1"/>
              <a:t>ondernemers</a:t>
            </a:r>
            <a:endParaRPr lang="en-US" sz="2100" dirty="0"/>
          </a:p>
          <a:p>
            <a:r>
              <a:rPr lang="en-US" sz="2100" dirty="0" err="1"/>
              <a:t>Circulaire</a:t>
            </a:r>
            <a:r>
              <a:rPr lang="en-US" sz="2100" dirty="0"/>
              <a:t> </a:t>
            </a:r>
            <a:r>
              <a:rPr lang="en-US" sz="2100" dirty="0" err="1"/>
              <a:t>economie</a:t>
            </a:r>
            <a:r>
              <a:rPr lang="en-US" sz="2100" dirty="0"/>
              <a:t> </a:t>
            </a:r>
            <a:r>
              <a:rPr lang="en-US" sz="2100" dirty="0" err="1"/>
              <a:t>en</a:t>
            </a:r>
            <a:r>
              <a:rPr lang="en-US" sz="2100" dirty="0"/>
              <a:t> </a:t>
            </a:r>
            <a:r>
              <a:rPr lang="en-US" sz="2100" dirty="0" err="1"/>
              <a:t>deelplatvorms</a:t>
            </a:r>
            <a:r>
              <a:rPr lang="en-US" sz="2100" dirty="0"/>
              <a:t>, 2e hands </a:t>
            </a:r>
            <a:r>
              <a:rPr lang="en-US" sz="2100" dirty="0" err="1"/>
              <a:t>kleding</a:t>
            </a:r>
            <a:r>
              <a:rPr lang="en-US" sz="2100" dirty="0"/>
              <a:t> </a:t>
            </a:r>
            <a:r>
              <a:rPr lang="en-US" sz="2100" dirty="0" err="1"/>
              <a:t>en</a:t>
            </a:r>
            <a:r>
              <a:rPr lang="en-US" sz="2100" dirty="0"/>
              <a:t> </a:t>
            </a:r>
            <a:r>
              <a:rPr lang="en-US" sz="2100" dirty="0" err="1"/>
              <a:t>kringloopwinkels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2915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8D192-0CCF-328A-1987-25BAD1CA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63" y="205164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Onderwijs en identiteit</a:t>
            </a:r>
          </a:p>
        </p:txBody>
      </p:sp>
      <p:pic>
        <p:nvPicPr>
          <p:cNvPr id="6" name="Afbeelding 5" descr="Afbeelding met hemel, persoon, vinger, duim&#10;&#10;Door AI gegenereerde inhoud is mogelijk onjuist.">
            <a:extLst>
              <a:ext uri="{FF2B5EF4-FFF2-40B4-BE49-F238E27FC236}">
                <a16:creationId xmlns:a16="http://schemas.microsoft.com/office/drawing/2014/main" id="{1332B543-1536-352C-5D7F-B9EF80791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981" r="9309" b="2"/>
          <a:stretch>
            <a:fillRect/>
          </a:stretch>
        </p:blipFill>
        <p:spPr>
          <a:xfrm>
            <a:off x="3680727" y="2879016"/>
            <a:ext cx="3389671" cy="29115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A09C54-11D8-804D-025F-59564AE2ABF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25015" y="1458124"/>
            <a:ext cx="9475839" cy="4714648"/>
          </a:xfrm>
        </p:spPr>
        <p:txBody>
          <a:bodyPr anchor="t">
            <a:normAutofit/>
          </a:bodyPr>
          <a:lstStyle/>
          <a:p>
            <a:pPr marL="1143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100" b="0" i="0" u="none" strike="noStrike" cap="none" dirty="0"/>
              <a:t>- </a:t>
            </a:r>
            <a:r>
              <a:rPr lang="en-US" sz="2100" b="0" i="0" u="none" strike="noStrike" cap="none" dirty="0" err="1"/>
              <a:t>Identiteit</a:t>
            </a:r>
            <a:r>
              <a:rPr lang="en-US" sz="2100" b="0" i="0" u="none" strike="noStrike" cap="none" dirty="0"/>
              <a:t> PO </a:t>
            </a:r>
            <a:r>
              <a:rPr lang="en-US" sz="2100" b="0" i="0" u="none" strike="noStrike" cap="none" dirty="0" err="1"/>
              <a:t>en</a:t>
            </a:r>
            <a:r>
              <a:rPr lang="en-US" sz="2100" b="0" i="0" u="none" strike="noStrike" cap="none" dirty="0"/>
              <a:t> VO </a:t>
            </a:r>
            <a:r>
              <a:rPr lang="en-US" sz="2100" b="0" i="0" u="none" strike="noStrike" cap="none" dirty="0" err="1"/>
              <a:t>onder</a:t>
            </a:r>
            <a:r>
              <a:rPr lang="en-US" sz="2100" b="0" i="0" u="none" strike="noStrike" cap="none" dirty="0"/>
              <a:t> </a:t>
            </a:r>
            <a:r>
              <a:rPr lang="en-US" sz="2100" b="0" i="0" u="none" strike="noStrike" cap="none" dirty="0" err="1"/>
              <a:t>druk</a:t>
            </a:r>
            <a:r>
              <a:rPr lang="en-US" sz="2100" b="0" i="0" u="none" strike="noStrike" cap="none" dirty="0"/>
              <a:t> door </a:t>
            </a:r>
            <a:r>
              <a:rPr lang="en-US" sz="2100" b="0" i="0" u="none" strike="noStrike" cap="none" dirty="0" err="1"/>
              <a:t>fusie’s</a:t>
            </a:r>
            <a:r>
              <a:rPr lang="en-US" sz="2100" b="0" i="0" u="none" strike="noStrike" cap="none" dirty="0"/>
              <a:t> in de </a:t>
            </a:r>
            <a:r>
              <a:rPr lang="en-US" sz="2100" b="0" i="0" u="none" strike="noStrike" cap="none" dirty="0" err="1"/>
              <a:t>uitvoering</a:t>
            </a:r>
            <a:endParaRPr lang="en-US" sz="2100" b="0" i="0" u="none" strike="noStrike" cap="none" dirty="0"/>
          </a:p>
          <a:p>
            <a:pPr marL="1143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100" b="0" i="0" u="none" strike="noStrike" cap="none" dirty="0"/>
              <a:t>-</a:t>
            </a:r>
            <a:r>
              <a:rPr lang="en-US" sz="2100" b="0" i="0" u="none" strike="noStrike" cap="none" dirty="0" err="1"/>
              <a:t>Waardering</a:t>
            </a:r>
            <a:r>
              <a:rPr lang="en-US" sz="2100" b="0" i="0" u="none" strike="noStrike" cap="none" dirty="0"/>
              <a:t> </a:t>
            </a:r>
            <a:r>
              <a:rPr lang="en-US" sz="2100" b="0" i="0" u="none" strike="noStrike" cap="none" dirty="0" err="1"/>
              <a:t>voor</a:t>
            </a:r>
            <a:r>
              <a:rPr lang="en-US" sz="2100" b="0" i="0" u="none" strike="noStrike" cap="none" dirty="0"/>
              <a:t> </a:t>
            </a:r>
            <a:r>
              <a:rPr lang="en-US" sz="2100" b="0" i="0" u="none" strike="noStrike" cap="none" dirty="0" err="1"/>
              <a:t>scholen</a:t>
            </a:r>
            <a:r>
              <a:rPr lang="en-US" sz="2100" b="0" i="0" u="none" strike="noStrike" cap="none" dirty="0"/>
              <a:t> met eigen </a:t>
            </a:r>
            <a:r>
              <a:rPr lang="en-US" sz="2100" b="0" i="0" u="none" strike="noStrike" cap="none" dirty="0" err="1"/>
              <a:t>karakter</a:t>
            </a:r>
            <a:r>
              <a:rPr lang="en-US" sz="2100" dirty="0"/>
              <a:t>.</a:t>
            </a:r>
          </a:p>
          <a:p>
            <a:pPr marL="1143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2100" dirty="0"/>
              <a:t>-</a:t>
            </a:r>
            <a:r>
              <a:rPr lang="en-US" sz="2100" dirty="0" err="1"/>
              <a:t>B</a:t>
            </a:r>
            <a:r>
              <a:rPr lang="en-US" sz="2100" b="0" i="0" u="none" strike="noStrike" cap="none" dirty="0" err="1"/>
              <a:t>ehoud</a:t>
            </a:r>
            <a:r>
              <a:rPr lang="en-US" sz="2100" b="0" i="0" u="none" strike="noStrike" cap="none" dirty="0"/>
              <a:t> van </a:t>
            </a:r>
            <a:r>
              <a:rPr lang="en-US" sz="2100" b="0" i="0" u="none" strike="noStrike" cap="none" dirty="0" err="1"/>
              <a:t>Identiteit</a:t>
            </a:r>
            <a:endParaRPr lang="en-US" sz="2100" b="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65451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654ED-C956-52C4-7F63-45A1EE38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18" y="748406"/>
            <a:ext cx="9455238" cy="2788733"/>
          </a:xfrm>
        </p:spPr>
        <p:txBody>
          <a:bodyPr>
            <a:normAutofit fontScale="90000"/>
          </a:bodyPr>
          <a:lstStyle/>
          <a:p>
            <a:r>
              <a:rPr lang="nl-NL" sz="4900" dirty="0"/>
              <a:t>Erfgoed en visie religieuze gebouwen &amp; gemeenschappen</a:t>
            </a:r>
            <a:br>
              <a:rPr lang="nl-NL" sz="4900" dirty="0"/>
            </a:br>
            <a:br>
              <a:rPr lang="nl-NL" sz="3200" dirty="0"/>
            </a:br>
            <a:r>
              <a:rPr lang="nl-NL" sz="2300" dirty="0"/>
              <a:t>-Gevels en cultureel erfgoed behouden</a:t>
            </a:r>
            <a:br>
              <a:rPr lang="nl-NL" sz="2300" dirty="0"/>
            </a:br>
            <a:r>
              <a:rPr lang="nl-NL" sz="2300" dirty="0"/>
              <a:t>- Kerken hergebruiken met behoud van identiteit.</a:t>
            </a:r>
            <a:br>
              <a:rPr lang="nl-NL" sz="3200" dirty="0"/>
            </a:br>
            <a:br>
              <a:rPr lang="nl-NL" sz="3200" dirty="0"/>
            </a:br>
            <a:endParaRPr lang="nl-NL" sz="3200" dirty="0"/>
          </a:p>
        </p:txBody>
      </p:sp>
      <p:pic>
        <p:nvPicPr>
          <p:cNvPr id="4" name="Afbeelding 3" descr="Afbeelding met raam, gebouw, façade, buitenshuis&#10;&#10;Door AI gegenereerde inhoud is mogelijk onjuist.">
            <a:extLst>
              <a:ext uri="{FF2B5EF4-FFF2-40B4-BE49-F238E27FC236}">
                <a16:creationId xmlns:a16="http://schemas.microsoft.com/office/drawing/2014/main" id="{707A9BA6-5222-E6DD-A0FF-5F8795CAA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39541" y="3169874"/>
            <a:ext cx="2915264" cy="245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9576D-97AF-46F4-976A-4F5116EF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617" y="176027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sz="4900" dirty="0"/>
              <a:t>Toegankelijk en groen fysiek domein </a:t>
            </a:r>
            <a:br>
              <a:rPr lang="nl-NL" dirty="0"/>
            </a:br>
            <a:br>
              <a:rPr lang="nl-NL" dirty="0"/>
            </a:br>
            <a:r>
              <a:rPr lang="nl-NL" sz="2100" dirty="0"/>
              <a:t>- Motie: </a:t>
            </a:r>
            <a:r>
              <a:rPr lang="nl-NL" sz="2300" dirty="0"/>
              <a:t>Verlichting op F35 plaatsen voor de veiligheid</a:t>
            </a:r>
            <a:br>
              <a:rPr lang="nl-NL" sz="2300" dirty="0"/>
            </a:br>
            <a:r>
              <a:rPr lang="nl-NL" sz="2300" dirty="0"/>
              <a:t>-inclusieve speeltuinen in de binnenstad</a:t>
            </a:r>
            <a:br>
              <a:rPr lang="nl-NL" sz="2300" dirty="0"/>
            </a:br>
            <a:r>
              <a:rPr lang="nl-NL" sz="2300" dirty="0"/>
              <a:t>-nieuwe bomen planten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1026" name="Picture 2" descr="Schijn je licht op fietsen in het donker! - Fietsersbond">
            <a:extLst>
              <a:ext uri="{FF2B5EF4-FFF2-40B4-BE49-F238E27FC236}">
                <a16:creationId xmlns:a16="http://schemas.microsoft.com/office/drawing/2014/main" id="{245B7C6C-11F2-AEB6-D41A-06FC8586B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03" y="2547928"/>
            <a:ext cx="4850477" cy="32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08727"/>
      </p:ext>
    </p:extLst>
  </p:cSld>
  <p:clrMapOvr>
    <a:masterClrMapping/>
  </p:clrMapOvr>
</p:sld>
</file>

<file path=ppt/theme/theme1.xml><?xml version="1.0" encoding="utf-8"?>
<a:theme xmlns:a="http://schemas.openxmlformats.org/drawingml/2006/main" name="ChristenUnie thema">
  <a:themeElements>
    <a:clrScheme name="ChristenUnie kleuren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00A5E8"/>
      </a:accent2>
      <a:accent3>
        <a:srgbClr val="032963"/>
      </a:accent3>
      <a:accent4>
        <a:srgbClr val="8FBA1C"/>
      </a:accent4>
      <a:accent5>
        <a:srgbClr val="15AF97"/>
      </a:accent5>
      <a:accent6>
        <a:srgbClr val="70AD47"/>
      </a:accent6>
      <a:hlink>
        <a:srgbClr val="00A5E8"/>
      </a:hlink>
      <a:folHlink>
        <a:srgbClr val="00A5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363</Words>
  <Application>Microsoft Office PowerPoint</Application>
  <PresentationFormat>Breedbeeld</PresentationFormat>
  <Paragraphs>31</Paragraphs>
  <Slides>12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Proxima Nova</vt:lpstr>
      <vt:lpstr>Arial</vt:lpstr>
      <vt:lpstr>ChristenUnie thema</vt:lpstr>
      <vt:lpstr>Begroting gemeente Almelo 2026</vt:lpstr>
      <vt:lpstr>Almelo in beweging !</vt:lpstr>
      <vt:lpstr>Richting geven aan groei  -Armoede aanpak prioriteit. -Versnippering van projecten in het sociaal domein. -Pleidooi voor samenhangend doelgericht beleid   -Pilots worden geëvalueerde en verbeterd bij doorgang.</vt:lpstr>
      <vt:lpstr>Jeugdzorg  -Mentale druk onder jongeren neemt toe -Jongeren werkers op middelbare scholen is preventie   -Actieve rol samenwerkingsverband VO. Meer geld nodig. - Motie: Kansrijke doorstart alleenstaande ouders, opvoedondersteuning en netwerk bieden.  </vt:lpstr>
      <vt:lpstr>Wonen -Starterswoningen voor jongeren. -Bouwen naar behoefte -Woningcorporaties zetten zich in voor sociale huur </vt:lpstr>
      <vt:lpstr>Bloeiende binnenstad Out of the box!</vt:lpstr>
      <vt:lpstr>Onderwijs en identiteit</vt:lpstr>
      <vt:lpstr>Erfgoed en visie religieuze gebouwen &amp; gemeenschappen  -Gevels en cultureel erfgoed behouden - Kerken hergebruiken met behoud van identiteit.  </vt:lpstr>
      <vt:lpstr>Toegankelijk en groen fysiek domein   - Motie: Verlichting op F35 plaatsen voor de veiligheid -inclusieve speeltuinen in de binnenstad -nieuwe bomen planten  </vt:lpstr>
      <vt:lpstr>Almelo water en havenstad  -Havencapaciteit wordt vergroot -Vaarroutes moeten verdiept worden voor grote vrachtschepen daarmee kansen benutten voor duurzaam vervoer over water.</vt:lpstr>
      <vt:lpstr>   Veilige stad voor iedereen -Vrouwenopvang is toegankelijke      voorziening - Illegale prostitutie stoppen - Veilig thuis en op straat - Uitbuiting tegengaan - Meer  boa’s - Alcohol en drugsverslaving preventie op VO - Bestrijding digitale criminaliteit - Cybersecurity is op peil.</vt:lpstr>
      <vt:lpstr>Opstaan voor het goede!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Remco van de Pol</dc:creator>
  <cp:lastModifiedBy>Jeanet Buikema | Present Almelo</cp:lastModifiedBy>
  <cp:revision>6</cp:revision>
  <dcterms:created xsi:type="dcterms:W3CDTF">2018-04-04T13:35:31Z</dcterms:created>
  <dcterms:modified xsi:type="dcterms:W3CDTF">2025-11-11T14:40:59Z</dcterms:modified>
</cp:coreProperties>
</file>